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386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1" r:id="rId12"/>
    <p:sldId id="419" r:id="rId13"/>
    <p:sldId id="420" r:id="rId14"/>
    <p:sldId id="421" r:id="rId15"/>
    <p:sldId id="422" r:id="rId16"/>
    <p:sldId id="423" r:id="rId17"/>
    <p:sldId id="42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3599F-2EAE-4476-B82A-19FD898586EA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9417A-7F31-4D2E-A3AC-A927F672C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7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CB48A99-B500-417B-AE5F-90FB0BC10C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85D31D6-CA10-4707-93DC-ED26E23E58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47800"/>
            <a:ext cx="10972800" cy="5029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2FEA97-38ED-4303-BC1A-E6C6C52E03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A18CA-D2D6-4562-A7A6-E3DDBDDE5EA5}" type="datetimeFigureOut">
              <a:rPr lang="en-US"/>
              <a:pPr>
                <a:defRPr/>
              </a:pPr>
              <a:t>2/8/2021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08C82E-96CD-4BF1-AFAD-EA9BBE8F0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E7DE34-2937-4489-9935-CCF4F3CF6C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45854E-CC4B-4789-80F5-CB98614FB49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7537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CBE237-7167-4B47-A528-BE41278822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The lecture 3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A5FF9D-1229-4805-9086-7FE584800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362557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FFC000"/>
                </a:solidFill>
              </a:rPr>
              <a:t>Объекты базы данных</a:t>
            </a:r>
          </a:p>
        </p:txBody>
      </p:sp>
    </p:spTree>
    <p:extLst>
      <p:ext uri="{BB962C8B-B14F-4D97-AF65-F5344CB8AC3E}">
        <p14:creationId xmlns:p14="http://schemas.microsoft.com/office/powerpoint/2010/main" val="948106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96965-7096-4E32-978F-C1F8B769D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FFC000"/>
                </a:solidFill>
              </a:rPr>
              <a:t>SQL </a:t>
            </a:r>
            <a:r>
              <a:rPr lang="ru-RU" dirty="0">
                <a:solidFill>
                  <a:srgbClr val="FFC000"/>
                </a:solidFill>
              </a:rPr>
              <a:t>инъекции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22E18E2-591B-4111-8414-15FFBBC69F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80641" y="2265419"/>
            <a:ext cx="1113016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altLang="ru-RU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Инъекции SQL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является атака , в которой вредоносный код вставляется в строки , которые затем передавались в экземпляры SQL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Server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ожидания для синтаксического анализа и выполнения.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Любая процедура, которая создает операторы SQL, должна постоянно проверяться на наличие уязвимостей, связанных с внедрением, поскольку SQL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Server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будет выполнять все синтаксически допустимые запросы из любого источника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66B52-2C26-45FE-8AE1-13D450FCD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>
              <a:defRPr/>
            </a:pPr>
            <a:r>
              <a:rPr lang="ru-RU" dirty="0">
                <a:solidFill>
                  <a:srgbClr val="FFC000"/>
                </a:solidFill>
              </a:rPr>
              <a:t>Резюме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5E7388FE-E30D-45B3-ACE8-E10DF5D1A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Тип данных - это атрибут, который указывает тип данных, которые может содержать объект, а также указывает, сколько байтов занимает каждый тип данных. </a:t>
            </a:r>
          </a:p>
          <a:p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Как правило, если у вас есть два типа данных, которые похожи, но отличаются только количеством байтов, используемых каждым типом данных, он имеет больший диапазон значений и / или имеет повышенную точностью.</a:t>
            </a:r>
          </a:p>
          <a:p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SQL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Server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включает широкий спектр предопределенных типов данных, называемых встроенными типами данных. Большинство баз данных, которые вы создаете или используете, должны использовать только эти типы данных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FA357-FF77-4964-86D4-3A873E609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>
              <a:defRPr/>
            </a:pPr>
            <a:r>
              <a:rPr lang="ru-RU" dirty="0">
                <a:solidFill>
                  <a:srgbClr val="FFC000"/>
                </a:solidFill>
              </a:rPr>
              <a:t>Резюме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75BFDB4B-A89A-42D9-86FF-0C722998A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8608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Точные числовые типы данных - это наиболее распространенные типы данных SQL </a:t>
            </a:r>
            <a:r>
              <a:rPr lang="ru-RU" sz="2800" dirty="0" err="1">
                <a:effectLst/>
              </a:rPr>
              <a:t>Server</a:t>
            </a:r>
            <a:r>
              <a:rPr lang="ru-RU" sz="2800" dirty="0">
                <a:effectLst/>
              </a:rPr>
              <a:t>, используемые для хранения числовой информации.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err="1">
                <a:effectLst/>
              </a:rPr>
              <a:t>int</a:t>
            </a:r>
            <a:r>
              <a:rPr lang="ru-RU" sz="2800" dirty="0">
                <a:effectLst/>
              </a:rPr>
              <a:t> - это первичный целочисленный (целочисленный) тип данных.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Точность (p) - это максимальное общее количество десятичных цифр, которое может быть сохранено как слева, так и справа от десятичной точки; это значение должно быть минимум 1 и максимум 38. Число точности по умолчанию - 18.</a:t>
            </a:r>
            <a:endParaRPr lang="ru-RU" sz="2800" dirty="0"/>
          </a:p>
          <a:p>
            <a:endParaRPr lang="en-US" alt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6298A-B4BB-4531-8C87-3A55393F5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7862"/>
          </a:xfrm>
        </p:spPr>
        <p:txBody>
          <a:bodyPr/>
          <a:lstStyle/>
          <a:p>
            <a:pPr algn="ctr">
              <a:defRPr/>
            </a:pPr>
            <a:r>
              <a:rPr lang="ru-RU" dirty="0">
                <a:solidFill>
                  <a:srgbClr val="FFC000"/>
                </a:solidFill>
              </a:rPr>
              <a:t>Резюме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E72C0E5C-D8A6-439F-A203-BD76E6CC1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alt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err="1">
                <a:effectLst/>
              </a:rPr>
              <a:t>money</a:t>
            </a:r>
            <a:r>
              <a:rPr lang="ru-RU" sz="2800" dirty="0">
                <a:effectLst/>
              </a:rPr>
              <a:t> и </a:t>
            </a:r>
            <a:r>
              <a:rPr lang="ru-RU" sz="2800" dirty="0" err="1">
                <a:effectLst/>
              </a:rPr>
              <a:t>smallmoney</a:t>
            </a:r>
            <a:r>
              <a:rPr lang="ru-RU" sz="2800" dirty="0">
                <a:effectLst/>
              </a:rPr>
              <a:t> - это типы данных </a:t>
            </a:r>
            <a:r>
              <a:rPr lang="ru-RU" sz="2800" dirty="0" err="1">
                <a:effectLst/>
              </a:rPr>
              <a:t>Transact</a:t>
            </a:r>
            <a:r>
              <a:rPr lang="ru-RU" sz="2800" dirty="0">
                <a:effectLst/>
              </a:rPr>
              <a:t>-SQL, которые можно использовать для представления денежных или денежных значений. Оба типа данных имеют точность до 10 000 денежных единиц, которые они представляют.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Приблизительные числовые типы данных не так широко используются, как другие типы данных SQL </a:t>
            </a:r>
            <a:r>
              <a:rPr lang="ru-RU" sz="2800" dirty="0" err="1">
                <a:effectLst/>
              </a:rPr>
              <a:t>Server</a:t>
            </a:r>
            <a:r>
              <a:rPr lang="ru-RU" sz="2800" dirty="0">
                <a:effectLst/>
              </a:rPr>
              <a:t>. Если вам нужна более высокая точность (больше десятичных знаков), чем та, которая доступна в точном числовом типе данных, вам нужно использовать </a:t>
            </a:r>
            <a:r>
              <a:rPr lang="ru-RU" sz="2800" dirty="0" err="1">
                <a:effectLst/>
              </a:rPr>
              <a:t>float</a:t>
            </a:r>
            <a:r>
              <a:rPr lang="ru-RU" sz="2800" dirty="0">
                <a:effectLst/>
              </a:rPr>
              <a:t> или </a:t>
            </a:r>
            <a:r>
              <a:rPr lang="ru-RU" sz="2800" dirty="0" err="1">
                <a:effectLst/>
              </a:rPr>
              <a:t>real</a:t>
            </a:r>
            <a:r>
              <a:rPr lang="ru-RU" sz="2800" dirty="0">
                <a:effectLst/>
              </a:rPr>
              <a:t>. Эти типы данных обычно занимают дополнительные байты хранилища.</a:t>
            </a:r>
            <a:endParaRPr lang="ru-RU" sz="2800" dirty="0"/>
          </a:p>
          <a:p>
            <a:endParaRPr lang="en-US" alt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CE762-4CDD-4ED9-8CFD-7DB0F3A05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>
              <a:defRPr/>
            </a:pPr>
            <a:r>
              <a:rPr lang="ru-RU" dirty="0">
                <a:solidFill>
                  <a:srgbClr val="FFC000"/>
                </a:solidFill>
              </a:rPr>
              <a:t>Резюме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E05D0850-1069-48F0-A16E-4BA4FF33E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02" y="2104995"/>
            <a:ext cx="11238896" cy="429580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Типы данных даты и времени, конечно же, имеют дело с датами и временем. Эти типы данных включают дату, datetime2, </a:t>
            </a:r>
            <a:r>
              <a:rPr lang="ru-RU" sz="2800" dirty="0" err="1">
                <a:effectLst/>
              </a:rPr>
              <a:t>datetime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datetimeoffset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smalldatetime</a:t>
            </a:r>
            <a:r>
              <a:rPr lang="ru-RU" sz="2800" dirty="0">
                <a:effectLst/>
              </a:rPr>
              <a:t> и время.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SQL </a:t>
            </a:r>
            <a:r>
              <a:rPr lang="ru-RU" sz="2800" dirty="0" err="1">
                <a:effectLst/>
              </a:rPr>
              <a:t>Server</a:t>
            </a:r>
            <a:r>
              <a:rPr lang="ru-RU" sz="2800" dirty="0">
                <a:effectLst/>
              </a:rPr>
              <a:t> поддерживает неявные преобразования, которые могут происходить без указания фактической функции выноски (приведение или преобразование). Явные преобразования фактически требуют, чтобы вы специально использовали приведение или преобразование функций. </a:t>
            </a:r>
            <a:endParaRPr lang="ru-RU" sz="2800" dirty="0"/>
          </a:p>
          <a:p>
            <a:endParaRPr lang="en-US" alt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5F908-ACA2-4898-A8D9-A005A03C0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9139"/>
          </a:xfrm>
        </p:spPr>
        <p:txBody>
          <a:bodyPr/>
          <a:lstStyle/>
          <a:p>
            <a:pPr algn="ctr">
              <a:defRPr/>
            </a:pPr>
            <a:r>
              <a:rPr lang="ru-RU" dirty="0">
                <a:solidFill>
                  <a:srgbClr val="FFC000"/>
                </a:solidFill>
              </a:rPr>
              <a:t>Резюме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44D3E407-3379-4C10-950E-608F86823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Обычный символ использует один байт памяти для каждого символа, что позволяет вам определить один из 256 (8 бит в байте и 2 ^ 8 = 256) возможных символов, которые подходят для английского и некоторых европейских языков.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Символ </a:t>
            </a:r>
            <a:r>
              <a:rPr lang="ru-RU" sz="2800" dirty="0" err="1">
                <a:effectLst/>
              </a:rPr>
              <a:t>Unicode</a:t>
            </a:r>
            <a:r>
              <a:rPr lang="ru-RU" sz="2800" dirty="0">
                <a:effectLst/>
              </a:rPr>
              <a:t> использует два байта памяти для каждого символа, поэтому вы можете представить один из 65 536 (16 бит составляют 2 байта и 2 ^ 16 = 65 536 символов). Дополнительный символ позволяет хранить символы практически любого языка.</a:t>
            </a:r>
            <a:endParaRPr lang="ru-RU" sz="2800" dirty="0"/>
          </a:p>
          <a:p>
            <a:endParaRPr lang="en-US" alt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BBF66-795C-4ED9-9C92-8FBB8E12C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>
              <a:defRPr/>
            </a:pPr>
            <a:r>
              <a:rPr lang="kk-KZ" dirty="0">
                <a:solidFill>
                  <a:srgbClr val="FFC000"/>
                </a:solidFill>
              </a:rPr>
              <a:t>Резюме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EBEF4B7-C2F0-4C88-9038-868D25F7B2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03492" y="2533437"/>
            <a:ext cx="1127398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Когда вы используете элемент VAR, SQL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Server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сохраняет пространство в строке, в которой он находится, на основе определенного размера столбца, а не на фактическом количестве символов, найденных в самой строке символов.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Строки символов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Unicode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nchar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и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nvarchar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могут быть фиксированными или переменными, как их обычные символьные строки; они используют набор символов UNICODE UCS-2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02A52-1DC3-4D19-B8E9-CC796248A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>
              <a:defRPr/>
            </a:pPr>
            <a:r>
              <a:rPr lang="kk-KZ" dirty="0">
                <a:solidFill>
                  <a:srgbClr val="FFC000"/>
                </a:solidFill>
              </a:rPr>
              <a:t>Резюме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1D704E82-85EB-4FCB-A262-FE0BA23BC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331497"/>
            <a:ext cx="11029615" cy="4270638"/>
          </a:xfrm>
        </p:spPr>
        <p:txBody>
          <a:bodyPr>
            <a:normAutofit lnSpcReduction="10000"/>
          </a:bodyPr>
          <a:lstStyle/>
          <a:p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Вся цель таблицы - предоставить структуру для хранения данных в реляционной базе данных. </a:t>
            </a:r>
          </a:p>
          <a:p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Представление - это просто виртуальная таблица, состоящая из разных столбцов одной или нескольких таблиц. В отличие от таблицы, представление хранится в базе данных как объект запроса; следовательно, представление - это объект, который получает данные из одной или нескольких таблиц. </a:t>
            </a:r>
          </a:p>
          <a:p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Хранимая процедура - это ранее написанный оператор SQL, который был «сохранен» или сохранен в базе </a:t>
            </a:r>
            <a:r>
              <a:rPr kumimoji="0" lang="ru-RU" altLang="ru-RU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данных </a:t>
            </a:r>
            <a:endParaRPr lang="en-US" altLang="ru-RU" sz="2800" dirty="0"/>
          </a:p>
          <a:p>
            <a:endParaRPr lang="en-US" alt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7EFFB7AD-8825-46AF-B4D8-A96BCF2F5F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3398"/>
            <a:ext cx="10972800" cy="60820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>
                <a:solidFill>
                  <a:srgbClr val="FFC000"/>
                </a:solidFill>
              </a:rPr>
              <a:t>Задачи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075" name="Rectangle 22">
            <a:extLst>
              <a:ext uri="{FF2B5EF4-FFF2-40B4-BE49-F238E27FC236}">
                <a16:creationId xmlns:a16="http://schemas.microsoft.com/office/drawing/2014/main" id="{861DDD6C-B3E8-4B96-A9DE-34E368B53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4478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Clr>
                <a:srgbClr val="0000CC"/>
              </a:buClr>
              <a:buFontTx/>
              <a:buChar char="•"/>
            </a:pPr>
            <a:endParaRPr lang="ru-RU" altLang="ru-RU" sz="3200">
              <a:latin typeface="Franklin Gothic Book" panose="020B0503020102020204" pitchFamily="34" charset="0"/>
            </a:endParaRPr>
          </a:p>
        </p:txBody>
      </p:sp>
      <p:pic>
        <p:nvPicPr>
          <p:cNvPr id="3076" name="Picture 5">
            <a:extLst>
              <a:ext uri="{FF2B5EF4-FFF2-40B4-BE49-F238E27FC236}">
                <a16:creationId xmlns:a16="http://schemas.microsoft.com/office/drawing/2014/main" id="{904B8748-4331-45B2-A17A-1CA5292FA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5" t="32758" r="21098" b="51888"/>
          <a:stretch>
            <a:fillRect/>
          </a:stretch>
        </p:blipFill>
        <p:spPr bwMode="auto">
          <a:xfrm>
            <a:off x="1078549" y="2042719"/>
            <a:ext cx="10034902" cy="336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74BCC-F9EE-42DF-AC8B-367CC5923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1752"/>
          </a:xfrm>
        </p:spPr>
        <p:txBody>
          <a:bodyPr/>
          <a:lstStyle/>
          <a:p>
            <a:pPr algn="ctr">
              <a:defRPr/>
            </a:pPr>
            <a:r>
              <a:rPr lang="ru-RU" dirty="0">
                <a:solidFill>
                  <a:srgbClr val="FFC000"/>
                </a:solidFill>
              </a:rPr>
              <a:t>Типы данных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440161BD-0F3A-4B7A-9AC0-2E3F18762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101" y="1971412"/>
            <a:ext cx="10821798" cy="459716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Тип </a:t>
            </a:r>
            <a:r>
              <a:rPr lang="ru-RU" b="1" i="1" dirty="0">
                <a:effectLst/>
              </a:rPr>
              <a:t>данных</a:t>
            </a:r>
            <a:r>
              <a:rPr lang="ru-RU" dirty="0">
                <a:effectLst/>
              </a:rPr>
              <a:t> - это атрибут, который указывает тип данных, которые может содержать объект, а также указывает, сколько байтов занимает каждый тип данных.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Встроенные типы данных SQL </a:t>
            </a:r>
            <a:r>
              <a:rPr lang="ru-RU" dirty="0" err="1">
                <a:effectLst/>
              </a:rPr>
              <a:t>Server</a:t>
            </a:r>
            <a:r>
              <a:rPr lang="ru-RU" dirty="0">
                <a:effectLst/>
              </a:rPr>
              <a:t> 2008 разбиты на следующие общие категории: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Точные числа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Приблизительные числа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Дата и время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Строки символов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Строки символов Юникода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Двоичные строки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Другие типы данных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Типы данных CLR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Типы пространственных данных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75EBB-5222-489E-8E2C-A8374BB0F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>
              <a:defRPr/>
            </a:pPr>
            <a:r>
              <a:rPr lang="ru-RU" dirty="0">
                <a:solidFill>
                  <a:srgbClr val="FFC000"/>
                </a:solidFill>
              </a:rPr>
              <a:t>Типы данных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123" name="Content Placeholder 5">
            <a:extLst>
              <a:ext uri="{FF2B5EF4-FFF2-40B4-BE49-F238E27FC236}">
                <a16:creationId xmlns:a16="http://schemas.microsoft.com/office/drawing/2014/main" id="{80F44AAF-33EC-40DA-A450-915601E1C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200" b="1" dirty="0">
                <a:effectLst/>
              </a:rPr>
              <a:t>Деньги (числовые) </a:t>
            </a:r>
            <a:r>
              <a:rPr lang="ru-RU" sz="3200" dirty="0">
                <a:effectLst/>
              </a:rPr>
              <a:t>- этот числовой тип данных используется там, где вам нужны деньги или валюта.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b="1" dirty="0" err="1">
                <a:effectLst/>
              </a:rPr>
              <a:t>Datetime</a:t>
            </a:r>
            <a:r>
              <a:rPr lang="ru-RU" sz="3200" dirty="0">
                <a:effectLst/>
              </a:rPr>
              <a:t> - тип данных даты и времени </a:t>
            </a:r>
            <a:r>
              <a:rPr lang="ru-RU" sz="3200" dirty="0" err="1">
                <a:effectLst/>
              </a:rPr>
              <a:t>datetime</a:t>
            </a:r>
            <a:r>
              <a:rPr lang="ru-RU" sz="3200" dirty="0">
                <a:effectLst/>
              </a:rPr>
              <a:t> используется для хранения данных даты и времени во многих различных форматах.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b="1" dirty="0">
                <a:effectLst/>
              </a:rPr>
              <a:t>Целое число </a:t>
            </a:r>
            <a:r>
              <a:rPr lang="ru-RU" sz="3200" dirty="0">
                <a:effectLst/>
              </a:rPr>
              <a:t>- числовой тип данных </a:t>
            </a:r>
            <a:r>
              <a:rPr lang="ru-RU" sz="3200" dirty="0" err="1">
                <a:effectLst/>
              </a:rPr>
              <a:t>int</a:t>
            </a:r>
            <a:r>
              <a:rPr lang="ru-RU" sz="3200" dirty="0">
                <a:effectLst/>
              </a:rPr>
              <a:t> используется для хранения математических вычислений и используется, когда вам не требуется вывод десятичной точки.</a:t>
            </a:r>
            <a:endParaRPr lang="ru-RU" sz="3200" dirty="0"/>
          </a:p>
          <a:p>
            <a:endParaRPr lang="en-US" altLang="ru-RU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1F31A-49FB-49B9-9C83-C133A91C0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>
              <a:defRPr/>
            </a:pPr>
            <a:r>
              <a:rPr lang="ru-RU" dirty="0">
                <a:solidFill>
                  <a:srgbClr val="FFC000"/>
                </a:solidFill>
              </a:rPr>
              <a:t>Типы данных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1ABA372-EAFF-43A4-A188-3817E29E3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13" y="2012716"/>
            <a:ext cx="11280841" cy="39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err="1">
                <a:effectLst/>
              </a:rPr>
              <a:t>Varchar</a:t>
            </a:r>
            <a:r>
              <a:rPr lang="ru-RU" sz="2800" dirty="0">
                <a:effectLst/>
              </a:rPr>
              <a:t> - этот тип данных символьной строки обычно используется в базах данных, где вы поддерживаете английские атрибуты.</a:t>
            </a:r>
            <a:endParaRPr lang="ru-RU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800" dirty="0" err="1">
                <a:effectLst/>
              </a:rPr>
              <a:t>nvarchar</a:t>
            </a:r>
            <a:r>
              <a:rPr lang="ru-RU" sz="2800" dirty="0">
                <a:effectLst/>
              </a:rPr>
              <a:t> - используется для неанглийских языков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err="1">
                <a:effectLst/>
              </a:rPr>
              <a:t>Boolean</a:t>
            </a:r>
            <a:r>
              <a:rPr lang="ru-RU" sz="2800" dirty="0">
                <a:effectLst/>
              </a:rPr>
              <a:t> - иначе известный как битовый тип данных. 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err="1">
                <a:effectLst/>
              </a:rPr>
              <a:t>Float</a:t>
            </a:r>
            <a:r>
              <a:rPr lang="ru-RU" sz="2800" dirty="0">
                <a:effectLst/>
              </a:rPr>
              <a:t> - этот числовой тип данных обычно используется в научном сообществе и считается типом данных с приблизительным числом. </a:t>
            </a:r>
            <a:endParaRPr lang="ru-RU" sz="2800" dirty="0"/>
          </a:p>
          <a:p>
            <a:endParaRPr lang="en-US" alt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886F9-A275-4A94-B857-4558D802D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21845"/>
          </a:xfrm>
        </p:spPr>
        <p:txBody>
          <a:bodyPr/>
          <a:lstStyle/>
          <a:p>
            <a:pPr algn="ctr">
              <a:defRPr/>
            </a:pPr>
            <a:r>
              <a:rPr lang="ru-RU" dirty="0">
                <a:solidFill>
                  <a:srgbClr val="FFC000"/>
                </a:solidFill>
              </a:rPr>
              <a:t>Типы данных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7171" name="Picture 2">
            <a:extLst>
              <a:ext uri="{FF2B5EF4-FFF2-40B4-BE49-F238E27FC236}">
                <a16:creationId xmlns:a16="http://schemas.microsoft.com/office/drawing/2014/main" id="{93F5D03B-63D1-4045-AFB9-18F598625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7" t="38754" r="18491" b="25565"/>
          <a:stretch>
            <a:fillRect/>
          </a:stretch>
        </p:blipFill>
        <p:spPr bwMode="auto">
          <a:xfrm>
            <a:off x="2550602" y="1800853"/>
            <a:ext cx="7090795" cy="4958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903F7-9214-4BAE-A3EB-B781254DB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C000"/>
                </a:solidFill>
                <a:effectLst/>
              </a:rPr>
              <a:t>Неявные и явные преобразования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8B329002-A20E-4041-B231-E17291CDE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46" y="2119995"/>
            <a:ext cx="11272452" cy="324056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SQL </a:t>
            </a:r>
            <a:r>
              <a:rPr lang="ru-RU" sz="2800" dirty="0" err="1">
                <a:effectLst/>
              </a:rPr>
              <a:t>Server</a:t>
            </a:r>
            <a:r>
              <a:rPr lang="ru-RU" sz="2800" dirty="0">
                <a:effectLst/>
              </a:rPr>
              <a:t> поддерживает неявные преобразования, которые могут происходить без указания фактической функции выноски (приведение или преобразование). 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Явные преобразования фактически требуют, чтобы вы специально использовали приведение или преобразование функций. </a:t>
            </a:r>
            <a:endParaRPr lang="ru-RU" sz="2800" dirty="0"/>
          </a:p>
          <a:p>
            <a:endParaRPr lang="en-US" alt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229E0-CD67-47A2-812A-CD89B58C4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71787"/>
            <a:ext cx="11029616" cy="696286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FFC000"/>
                </a:solidFill>
              </a:rPr>
              <a:t>Views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7A61A3C-11F7-423C-A310-3D8B3A8BF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79" y="1995938"/>
            <a:ext cx="11247285" cy="3733743"/>
          </a:xfrm>
        </p:spPr>
        <p:txBody>
          <a:bodyPr>
            <a:norm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altLang="ru-RU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Вид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просто виртуальная таблица , состоящая из разных столбцов из одной или нескольких таблиц.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 отличие от таблицы, представление хранится в базе данных как объект запроса; следовательно, представление - это объект, который получает данные из одной или нескольких таблиц.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9EF43-D1B5-4216-B92B-F53456704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9807"/>
          </a:xfrm>
        </p:spPr>
        <p:txBody>
          <a:bodyPr/>
          <a:lstStyle/>
          <a:p>
            <a:pPr algn="ctr">
              <a:defRPr/>
            </a:pPr>
            <a:r>
              <a:rPr lang="ru-RU" b="1" dirty="0">
                <a:solidFill>
                  <a:srgbClr val="FFC000"/>
                </a:solidFill>
              </a:rPr>
              <a:t>Хранимые процедуры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1ED31F95-5AE5-410A-9A64-822DA62DD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524" y="2046272"/>
            <a:ext cx="11255674" cy="3834411"/>
          </a:xfrm>
        </p:spPr>
        <p:txBody>
          <a:bodyPr>
            <a:normAutofit/>
          </a:bodyPr>
          <a:lstStyle/>
          <a:p>
            <a:r>
              <a:rPr kumimoji="0" lang="ru-RU" altLang="ru-RU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Хранимая процедура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является ранее списанной SQL заявлением , которое было «хранится» или сохранены в базу данных. </a:t>
            </a:r>
          </a:p>
          <a:p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Одна из вещей, которая сэкономит вам время при многократном выполнении одного и того же запроса, - это создание хранимой процедуры, которую вы затем можете выполнить из командной среды базы данных.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3945E8-865C-42CA-AAC4-C01C00E96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328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118</TotalTime>
  <Words>941</Words>
  <Application>Microsoft Office PowerPoint</Application>
  <PresentationFormat>Широкоэкранный</PresentationFormat>
  <Paragraphs>63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Franklin Gothic Book</vt:lpstr>
      <vt:lpstr>Gill Sans MT</vt:lpstr>
      <vt:lpstr>Wingdings 2</vt:lpstr>
      <vt:lpstr>Дивиденд</vt:lpstr>
      <vt:lpstr>The lecture 3</vt:lpstr>
      <vt:lpstr>Задачи</vt:lpstr>
      <vt:lpstr>Типы данных</vt:lpstr>
      <vt:lpstr>Типы данных</vt:lpstr>
      <vt:lpstr>Типы данных</vt:lpstr>
      <vt:lpstr>Типы данных</vt:lpstr>
      <vt:lpstr>Неявные и явные преобразования</vt:lpstr>
      <vt:lpstr>Views</vt:lpstr>
      <vt:lpstr>Хранимые процедуры</vt:lpstr>
      <vt:lpstr>SQL инъекции</vt:lpstr>
      <vt:lpstr>Резюме</vt:lpstr>
      <vt:lpstr>Резюме</vt:lpstr>
      <vt:lpstr>Резюме</vt:lpstr>
      <vt:lpstr>Резюме</vt:lpstr>
      <vt:lpstr>Резюме</vt:lpstr>
      <vt:lpstr>Резюме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3</dc:title>
  <dc:creator>Карюкин Владислав</dc:creator>
  <cp:lastModifiedBy>Карюкин Владислав</cp:lastModifiedBy>
  <cp:revision>5</cp:revision>
  <dcterms:created xsi:type="dcterms:W3CDTF">2021-01-03T08:23:50Z</dcterms:created>
  <dcterms:modified xsi:type="dcterms:W3CDTF">2021-02-08T06:31:37Z</dcterms:modified>
</cp:coreProperties>
</file>